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381" r:id="rId4"/>
    <p:sldId id="392" r:id="rId5"/>
    <p:sldId id="407" r:id="rId6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262" r:id="rId21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0066"/>
    <a:srgbClr val="FF00FF"/>
    <a:srgbClr val="7DC81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1127" autoAdjust="0"/>
  </p:normalViewPr>
  <p:slideViewPr>
    <p:cSldViewPr snapToObjects="1" showGuides="1">
      <p:cViewPr varScale="1">
        <p:scale>
          <a:sx n="117" d="100"/>
          <a:sy n="117" d="100"/>
        </p:scale>
        <p:origin x="-108" y="-96"/>
      </p:cViewPr>
      <p:guideLst>
        <p:guide orient="horz" pos="2100"/>
        <p:guide pos="3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DengXian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C404C9-5193-9E4A-9207-0227E25C7021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注意：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请注意 ， 已报名参赛项目可能已经通过校级 、 省级审核 ， 所以请在 “ 取消报名 ”前，联系所在院校及省市，以免影响项目参赛。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。 注意：完善个人信息时未通过学籍学历校验 ，可通过登录后进入个人中心 ， 点击个人设置 ， 重新填写学籍学历信息提交校验 （ 填写信息需与学信档案信息保持一致方可通过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56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7" y="1924050"/>
            <a:ext cx="7457017" cy="166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Placeholder 2"/>
          <p:cNvSpPr>
            <a:spLocks noGrp="1"/>
          </p:cNvSpPr>
          <p:nvPr>
            <p:ph type="subTitle" idx="1"/>
          </p:nvPr>
        </p:nvSpPr>
        <p:spPr>
          <a:xfrm>
            <a:off x="4152900" y="3402013"/>
            <a:ext cx="3862917" cy="3603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1600"/>
            </a:lvl1pPr>
            <a:lvl2pPr marL="0" lvl="1" indent="0" algn="ctr">
              <a:buNone/>
              <a:defRPr sz="1600"/>
            </a:lvl2pPr>
            <a:lvl3pPr marL="685800" lvl="2" indent="0" algn="ctr">
              <a:buNone/>
              <a:defRPr sz="1600"/>
            </a:lvl3pPr>
            <a:lvl4pPr marL="1028700" lvl="3" indent="0" algn="ctr">
              <a:buNone/>
              <a:defRPr sz="1600"/>
            </a:lvl4pPr>
            <a:lvl5pPr marL="1371600" lvl="4" indent="0" algn="ctr">
              <a:buNone/>
              <a:defRPr sz="1600"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560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endParaRPr lang="zh-CN" altLang="en-US" sz="900" dirty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endParaRPr lang="zh-CN" altLang="en-US" sz="900" dirty="0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/>
            <a:fld id="{9A0DB2DC-4C9A-4742-B13C-FB6460FD3503}" type="slidenum">
              <a:rPr lang="zh-CN" altLang="en-US" sz="900" dirty="0"/>
            </a:fld>
            <a:endParaRPr lang="zh-CN" altLang="en-US" sz="900" dirty="0"/>
          </a:p>
        </p:txBody>
      </p:sp>
      <p:sp>
        <p:nvSpPr>
          <p:cNvPr id="25607" name="Title Placeholder 1"/>
          <p:cNvSpPr>
            <a:spLocks noGrp="1"/>
          </p:cNvSpPr>
          <p:nvPr>
            <p:ph type="ctrTitle"/>
          </p:nvPr>
        </p:nvSpPr>
        <p:spPr>
          <a:xfrm>
            <a:off x="2677584" y="2138363"/>
            <a:ext cx="6775449" cy="855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 sz="28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grpSp>
        <p:nvGrpSpPr>
          <p:cNvPr id="25608" name="组合 6"/>
          <p:cNvGrpSpPr/>
          <p:nvPr userDrawn="1"/>
        </p:nvGrpSpPr>
        <p:grpSpPr>
          <a:xfrm>
            <a:off x="5863167" y="5334000"/>
            <a:ext cx="558800" cy="419100"/>
            <a:chOff x="0" y="0"/>
            <a:chExt cx="419100" cy="419100"/>
          </a:xfrm>
        </p:grpSpPr>
        <p:sp>
          <p:nvSpPr>
            <p:cNvPr id="25609" name="椭圆 7">
              <a:hlinkClick r:id="" action="ppaction://hlinkshowjump?jump=nextslide"/>
            </p:cNvPr>
            <p:cNvSpPr/>
            <p:nvPr/>
          </p:nvSpPr>
          <p:spPr>
            <a:xfrm>
              <a:off x="0" y="0"/>
              <a:ext cx="419100" cy="419100"/>
            </a:xfrm>
            <a:prstGeom prst="ellipse">
              <a:avLst/>
            </a:prstGeom>
            <a:noFill/>
            <a:ln w="12700" cap="flat" cmpd="sng">
              <a:solidFill>
                <a:schemeClr val="tx1">
                  <a:alpha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en-US" sz="2400" dirty="0">
                <a:solidFill>
                  <a:srgbClr val="5F5F5F"/>
                </a:solidFill>
                <a:latin typeface="Arial" panose="020B0604020202020204" pitchFamily="34" charset="0"/>
                <a:ea typeface="华康简标题宋"/>
              </a:endParaRPr>
            </a:p>
          </p:txBody>
        </p:sp>
        <p:sp>
          <p:nvSpPr>
            <p:cNvPr id="25610" name="下箭头 8"/>
            <p:cNvSpPr/>
            <p:nvPr/>
          </p:nvSpPr>
          <p:spPr>
            <a:xfrm>
              <a:off x="130175" y="88167"/>
              <a:ext cx="158750" cy="260350"/>
            </a:xfrm>
            <a:prstGeom prst="downArrow">
              <a:avLst>
                <a:gd name="adj1" fmla="val 23000"/>
                <a:gd name="adj2" fmla="val 67999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lstStyle/>
            <a:p>
              <a:pPr lvl="0" algn="ctr"/>
              <a:endParaRPr lang="zh-CN" altLang="en-US" sz="2400" baseline="-25000" dirty="0">
                <a:solidFill>
                  <a:srgbClr val="5F5F5F"/>
                </a:solidFill>
                <a:latin typeface="Arial" panose="020B0604020202020204" pitchFamily="34" charset="0"/>
                <a:ea typeface="华康简标题宋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64588" y="406400"/>
            <a:ext cx="266964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1" y="406400"/>
            <a:ext cx="7854175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55651" y="406400"/>
            <a:ext cx="10678583" cy="5822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ECA024-2F79-E647-8630-D7D3BCD7408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4C17DD3-D3A8-D24F-B878-4CED05A9FA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1" y="1193800"/>
            <a:ext cx="5232505" cy="5035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728" y="1193800"/>
            <a:ext cx="5232505" cy="5035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jpeg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>
          <a:xfrm>
            <a:off x="755651" y="1193800"/>
            <a:ext cx="10678583" cy="50355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3E3E3E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3E3E3E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3E3E3E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24582" name="Title Placeholder 1"/>
          <p:cNvSpPr>
            <a:spLocks noGrp="1"/>
          </p:cNvSpPr>
          <p:nvPr>
            <p:ph type="title"/>
          </p:nvPr>
        </p:nvSpPr>
        <p:spPr>
          <a:xfrm>
            <a:off x="755651" y="406400"/>
            <a:ext cx="10678583" cy="601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9828711" y="5117073"/>
            <a:ext cx="1562100" cy="1685925"/>
            <a:chOff x="158" y="3113"/>
            <a:chExt cx="984" cy="1062"/>
          </a:xfrm>
        </p:grpSpPr>
        <p:grpSp>
          <p:nvGrpSpPr>
            <p:cNvPr id="2054" name="Group 5"/>
            <p:cNvGrpSpPr/>
            <p:nvPr/>
          </p:nvGrpSpPr>
          <p:grpSpPr>
            <a:xfrm>
              <a:off x="158" y="3113"/>
              <a:ext cx="984" cy="1062"/>
              <a:chOff x="158" y="3113"/>
              <a:chExt cx="984" cy="1062"/>
            </a:xfrm>
          </p:grpSpPr>
          <p:pic>
            <p:nvPicPr>
              <p:cNvPr id="2058" name="Picture 6" descr="shumu2_0412"/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8" y="3113"/>
                <a:ext cx="984" cy="10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9" name="WordArt 7"/>
              <p:cNvSpPr>
                <a:spLocks noTextEdit="1"/>
              </p:cNvSpPr>
              <p:nvPr/>
            </p:nvSpPr>
            <p:spPr>
              <a:xfrm>
                <a:off x="295" y="3294"/>
                <a:ext cx="226" cy="2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55000" lnSpcReduction="20000"/>
              </a:bodyPr>
              <a:lstStyle/>
              <a:p>
                <a:pPr algn="ctr"/>
                <a:r>
                  <a:rPr lang="zh-CN" altLang="en-US" sz="3600" dirty="0" smtClean="0">
                    <a:ln w="9525" cap="flat" cmpd="sng">
                      <a:solidFill>
                        <a:srgbClr val="FFFF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00"/>
                    </a:solidFill>
                    <a:latin typeface="华文彩云" panose="02010800040101010101" charset="-122"/>
                    <a:ea typeface="华文彩云" panose="02010800040101010101" charset="-122"/>
                  </a:rPr>
                  <a:t>创</a:t>
                </a:r>
                <a:endParaRPr lang="zh-CN" altLang="en-US" sz="3600" dirty="0">
                  <a:ln w="95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华文彩云" panose="02010800040101010101" charset="-122"/>
                  <a:ea typeface="华文彩云" panose="02010800040101010101" charset="-122"/>
                </a:endParaRPr>
              </a:p>
            </p:txBody>
          </p:sp>
        </p:grpSp>
        <p:sp>
          <p:nvSpPr>
            <p:cNvPr id="2055" name="WordArt 8"/>
            <p:cNvSpPr>
              <a:spLocks noTextEdit="1"/>
            </p:cNvSpPr>
            <p:nvPr/>
          </p:nvSpPr>
          <p:spPr>
            <a:xfrm>
              <a:off x="748" y="3294"/>
              <a:ext cx="217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55000" lnSpcReduction="20000"/>
            </a:bodyPr>
            <a:lstStyle/>
            <a:p>
              <a:pPr algn="ctr"/>
              <a:r>
                <a:rPr lang="zh-CN" altLang="en-US" sz="3600" dirty="0" smtClean="0">
                  <a:ln w="95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华文彩云" panose="02010800040101010101" charset="-122"/>
                  <a:ea typeface="华文彩云" panose="02010800040101010101" charset="-122"/>
                </a:rPr>
                <a:t>业</a:t>
              </a:r>
              <a:endParaRPr lang="zh-CN" altLang="en-US" sz="3600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  <p:sp>
          <p:nvSpPr>
            <p:cNvPr id="2056" name="WordArt 9"/>
            <p:cNvSpPr>
              <a:spLocks noTextEdit="1"/>
            </p:cNvSpPr>
            <p:nvPr/>
          </p:nvSpPr>
          <p:spPr>
            <a:xfrm>
              <a:off x="295" y="3702"/>
              <a:ext cx="217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55000" lnSpcReduction="20000"/>
            </a:bodyPr>
            <a:lstStyle/>
            <a:p>
              <a:pPr algn="ctr"/>
              <a:r>
                <a:rPr lang="zh-CN" altLang="en-US" sz="3600" dirty="0" smtClean="0">
                  <a:ln w="95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华文彩云" panose="02010800040101010101" charset="-122"/>
                  <a:ea typeface="华文彩云" panose="02010800040101010101" charset="-122"/>
                </a:rPr>
                <a:t>教</a:t>
              </a:r>
              <a:endParaRPr lang="zh-CN" altLang="en-US" sz="3600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  <p:sp>
          <p:nvSpPr>
            <p:cNvPr id="2057" name="WordArt 10"/>
            <p:cNvSpPr>
              <a:spLocks noTextEdit="1"/>
            </p:cNvSpPr>
            <p:nvPr/>
          </p:nvSpPr>
          <p:spPr>
            <a:xfrm>
              <a:off x="748" y="3702"/>
              <a:ext cx="217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55000" lnSpcReduction="20000"/>
            </a:bodyPr>
            <a:lstStyle/>
            <a:p>
              <a:pPr algn="ctr"/>
              <a:r>
                <a:rPr lang="zh-CN" altLang="en-US" sz="3600" dirty="0" smtClean="0">
                  <a:ln w="95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华文彩云" panose="02010800040101010101" charset="-122"/>
                  <a:ea typeface="华文彩云" panose="02010800040101010101" charset="-122"/>
                </a:rPr>
                <a:t>育</a:t>
              </a:r>
              <a:endParaRPr lang="zh-CN" altLang="en-US" sz="3600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华文彩云" panose="02010800040101010101" charset="-122"/>
                <a:ea typeface="华文彩云" panose="02010800040101010101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07263 C 0.18159 -0.03932 0.27274 -0.00601 0.33767 0.01781 C 0.4026 0.04164 0.42482 0.1041 0.48021 0.06986 C 0.53559 0.03563 0.61007 -0.1256 0.66996 -0.18737 C 0.72986 -0.24913 0.82916 -0.23016 0.8401 -0.30071 C 0.85104 -0.37127 0.78767 -0.54314 0.73541 -0.61022 C 0.68316 -0.6773 0.57968 -0.67106 0.52621 -0.70367 C 0.47274 -0.73629 0.46701 -0.80361 0.41475 -0.80615 C 0.3625 -0.80869 0.28003 -0.73814 0.2125 -0.71894 C 0.14496 -0.69974 0.05868 -0.7275 0.00903 -0.69141 C -0.04063 -0.65533 -0.0974 -0.57946 -0.08525 -0.50289 C -0.07309 -0.42632 0.01597 -0.33426 0.08142 -0.23178 C 0.14687 -0.12931 0.20746 0.08559 0.30781 0.11266 C 0.40816 0.13972 0.621 -0.03932 0.68368 -0.06962 " pathEditMode="relative" ptsTypes="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marL="0" lvl="0" indent="0" algn="l" defTabSz="6858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lvl="0" indent="-266700" algn="l" defTabSz="685800" eaLnBrk="1" fontAlgn="base" latinLnBrk="0" hangingPunct="1">
        <a:lnSpc>
          <a:spcPct val="90000"/>
        </a:lnSpc>
        <a:spcBef>
          <a:spcPts val="135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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6700" lvl="1" indent="-266700" algn="l" defTabSz="685800" eaLnBrk="1" fontAlgn="base" latinLnBrk="0" hangingPunct="1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charset="0"/>
        <a:buChar char=" 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charset="0"/>
        <a:buChar char="•"/>
        <a:defRPr sz="15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charset="0"/>
        <a:buChar char="•"/>
        <a:defRPr sz="13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charset="0"/>
        <a:buChar char="•"/>
        <a:defRPr sz="13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5pPr>
      <a:lvl6pPr marL="2514600" lvl="5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charset="0"/>
        <a:buChar char="•"/>
        <a:defRPr sz="13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6pPr>
      <a:lvl7pPr marL="2971800" lvl="6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charset="0"/>
        <a:buChar char="•"/>
        <a:defRPr sz="13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7pPr>
      <a:lvl8pPr marL="3429000" lvl="7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charset="0"/>
        <a:buChar char="•"/>
        <a:defRPr sz="13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8pPr>
      <a:lvl9pPr marL="3886200" lvl="8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charset="0"/>
        <a:buChar char="•"/>
        <a:defRPr sz="1300" b="0" i="0" u="none" kern="1200" baseline="0">
          <a:solidFill>
            <a:srgbClr val="30303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cy.ncss.cn/" TargetMode="External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-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49275"/>
            <a:ext cx="1571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 descr="1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49275"/>
            <a:ext cx="1571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6" name="Picture 4" descr="13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49275"/>
            <a:ext cx="15716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7" name="Picture 5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341688"/>
            <a:ext cx="174942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8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4497388"/>
            <a:ext cx="2528888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9" name="Picture 7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313238"/>
            <a:ext cx="15049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0" name="Picture 8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483225"/>
            <a:ext cx="6778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1" name="Picture 9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4405313"/>
            <a:ext cx="6159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2" name="Picture 10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298950"/>
            <a:ext cx="688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3" name="Picture 11" descr="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665538"/>
            <a:ext cx="5064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4" name="Picture 12" descr="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2852738"/>
            <a:ext cx="54292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5" name="Picture 13" descr="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2549525"/>
            <a:ext cx="4462463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386795" y="116632"/>
            <a:ext cx="104252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 eaLnBrk="1" hangingPunct="1">
              <a:spcBef>
                <a:spcPct val="0"/>
              </a:spcBef>
              <a:buNone/>
            </a:pPr>
            <a:r>
              <a:rPr lang="zh-CN" alt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“互联网</a:t>
            </a:r>
            <a:r>
              <a:rPr lang="en-US" altLang="zh-CN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+</a:t>
            </a:r>
            <a:r>
              <a:rPr lang="zh-CN" alt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”大赛流程</a:t>
            </a:r>
            <a:endParaRPr lang="zh-CN" alt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43200000">
                                      <p:cBhvr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43200000">
                                      <p:cBhvr>
                                        <p:cTn id="5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43200000">
                                      <p:cBhvr>
                                        <p:cTn id="6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ldLvl="0"/>
      <p:bldP spid="3087" grpId="1" bldLvl="0"/>
      <p:bldP spid="3087" grpId="2" bldLvl="0"/>
      <p:bldP spid="3087" grpId="3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5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08" y="908720"/>
            <a:ext cx="78390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74" y="692696"/>
            <a:ext cx="7582410" cy="593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5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87632" y="6211669"/>
            <a:ext cx="792088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请注意 </a:t>
            </a:r>
            <a:r>
              <a:rPr lang="zh-CN" altLang="en-US" dirty="0" smtClean="0"/>
              <a:t>：</a:t>
            </a:r>
            <a:r>
              <a:rPr lang="zh-CN" altLang="en-US" dirty="0"/>
              <a:t>如需报名参加大赛，成功邀请的团队成员至少</a:t>
            </a:r>
            <a:r>
              <a:rPr lang="zh-CN" altLang="en-US" dirty="0" smtClean="0"/>
              <a:t>为</a:t>
            </a:r>
            <a:r>
              <a:rPr lang="en-US" altLang="zh-CN" dirty="0" smtClean="0">
                <a:solidFill>
                  <a:srgbClr val="FFFF00"/>
                </a:solidFill>
              </a:rPr>
              <a:t>3</a:t>
            </a:r>
            <a:r>
              <a:rPr lang="zh-CN" altLang="en-US" dirty="0" smtClean="0">
                <a:solidFill>
                  <a:srgbClr val="FFFF00"/>
                </a:solidFill>
              </a:rPr>
              <a:t>人</a:t>
            </a:r>
            <a:r>
              <a:rPr lang="zh-CN" altLang="en-US" dirty="0" smtClean="0"/>
              <a:t>，但不能超过</a:t>
            </a:r>
            <a:r>
              <a:rPr lang="en-US" altLang="zh-CN" dirty="0" smtClean="0">
                <a:solidFill>
                  <a:srgbClr val="FFFF00"/>
                </a:solidFill>
              </a:rPr>
              <a:t>8</a:t>
            </a:r>
            <a:r>
              <a:rPr lang="zh-CN" altLang="en-US" dirty="0" smtClean="0">
                <a:solidFill>
                  <a:srgbClr val="FFFF00"/>
                </a:solidFill>
              </a:rPr>
              <a:t>人</a:t>
            </a:r>
            <a:r>
              <a:rPr lang="zh-CN" altLang="en-US" dirty="0" smtClean="0"/>
              <a:t>（</a:t>
            </a:r>
            <a:r>
              <a:rPr lang="zh-CN" altLang="en-US" dirty="0"/>
              <a:t>包括项目创始人）。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592904"/>
            <a:ext cx="7759080" cy="577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3392" y="5373216"/>
            <a:ext cx="10441160" cy="175432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请注意 </a:t>
            </a:r>
            <a:r>
              <a:rPr lang="zh-CN" altLang="en-US" dirty="0" smtClean="0"/>
              <a:t>：</a:t>
            </a:r>
            <a:r>
              <a:rPr lang="zh-CN" altLang="en-US" dirty="0"/>
              <a:t>项目创始人通过真实姓名及手机号的精确搜索添加团队成员，发送邀请后，被邀请的团队成员（需为注册用户且通过学籍校验）需登录个人中心，在“我的消息”中查看该项目创始人的邀请信息，点击“接受”后成为该项目团队成员。被邀请用户进行“接受”或“拒绝”的选择后，项目创始人在个人中心“我的消息”中可查看相应的反馈信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FF00"/>
                </a:solidFill>
              </a:rPr>
              <a:t>注意：如需报名参加大赛，成功邀请的团队成员至少为三人（包括项目创始人）。</a:t>
            </a:r>
            <a:endParaRPr lang="zh-CN" altLang="en-US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124744"/>
            <a:ext cx="47625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809625"/>
            <a:ext cx="52006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196752"/>
            <a:ext cx="9439026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1" y="764704"/>
            <a:ext cx="10465618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2473" y="5934670"/>
            <a:ext cx="792088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请注意 </a:t>
            </a:r>
            <a:r>
              <a:rPr lang="zh-CN" altLang="en-US" dirty="0" smtClean="0"/>
              <a:t>：</a:t>
            </a:r>
            <a:r>
              <a:rPr lang="zh-CN" altLang="en-US" dirty="0"/>
              <a:t>已报名参赛项目可能已经通过校</a:t>
            </a:r>
            <a:r>
              <a:rPr lang="zh-CN" altLang="en-US" dirty="0" smtClean="0"/>
              <a:t>级、省级审核，所以</a:t>
            </a:r>
            <a:r>
              <a:rPr lang="zh-CN" altLang="en-US" dirty="0"/>
              <a:t>请</a:t>
            </a:r>
            <a:r>
              <a:rPr lang="zh-CN" altLang="en-US" dirty="0" smtClean="0"/>
              <a:t>在“取消报名”前，先联系学校，再取消。以免</a:t>
            </a:r>
            <a:r>
              <a:rPr lang="zh-CN" altLang="en-US" dirty="0"/>
              <a:t>影响项目参赛。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764704"/>
            <a:ext cx="8151267" cy="48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8731" y="5013176"/>
            <a:ext cx="8164080" cy="20313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请注意 </a:t>
            </a:r>
            <a:r>
              <a:rPr lang="zh-CN" altLang="en-US" dirty="0" smtClean="0"/>
              <a:t>：</a:t>
            </a:r>
            <a:r>
              <a:rPr lang="zh-CN" altLang="en-US" dirty="0"/>
              <a:t>个人中心的“个人设置”板块可修改个人头像、密码。其他个人信息修改时需同时通过学籍学历验证方可修改。一旦项目报名参赛，个人信息不可修改，如需修改请点击“取消报名”操作或删除项目。 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FF00"/>
                </a:solidFill>
              </a:rPr>
              <a:t>注意：完善个人信息时未通过学籍学历校验 ，可通过登录后进入个人中心 ， 点击个人设置 ， 重新填写学籍学历信息提交校验 （ 填写信息需与学信档案信息保持一致方可通过</a:t>
            </a:r>
            <a:endParaRPr lang="zh-CN" altLang="en-US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2" y="980728"/>
            <a:ext cx="1164907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59379" y="5884919"/>
            <a:ext cx="816408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请注意 </a:t>
            </a:r>
            <a:r>
              <a: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r>
              <a:rPr lang="zh-CN" altLang="en-US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如还有</a:t>
            </a:r>
            <a:r>
              <a: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不</a:t>
            </a:r>
            <a:r>
              <a:rPr lang="zh-CN" altLang="en-US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明白，请自行登录</a:t>
            </a:r>
            <a:r>
              <a: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“</a:t>
            </a:r>
            <a:r>
              <a:rPr lang="zh-CN" altLang="zh-CN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全国大学生创业服务网</a:t>
            </a:r>
            <a:r>
              <a: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“</a:t>
            </a:r>
            <a:endParaRPr lang="en-US" altLang="zh-CN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r>
              <a: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r>
              <a:rPr lang="en-US" altLang="zh-CN" b="1" dirty="0">
                <a:latin typeface="微软雅黑" panose="020B0503020204020204" pitchFamily="2" charset="-122"/>
                <a:ea typeface="微软雅黑" panose="020B0503020204020204" pitchFamily="2" charset="-122"/>
                <a:hlinkClick r:id="rId2"/>
              </a:rPr>
              <a:t>https://</a:t>
            </a:r>
            <a:r>
              <a:rPr lang="en-US" altLang="zh-CN" b="1" dirty="0" smtClean="0">
                <a:latin typeface="微软雅黑" panose="020B0503020204020204" pitchFamily="2" charset="-122"/>
                <a:ea typeface="微软雅黑" panose="020B0503020204020204" pitchFamily="2" charset="-122"/>
                <a:hlinkClick r:id="rId2"/>
              </a:rPr>
              <a:t>cy.ncss.cn</a:t>
            </a:r>
            <a:r>
              <a:rPr lang="zh-CN" altLang="en-US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，在下载处下载即可</a:t>
            </a:r>
            <a:endParaRPr lang="en-US" altLang="zh-CN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C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-48260"/>
            <a:ext cx="5589270" cy="15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/>
          </p:cNvSpPr>
          <p:nvPr/>
        </p:nvSpPr>
        <p:spPr>
          <a:xfrm>
            <a:off x="1847850" y="1556703"/>
            <a:ext cx="9144000" cy="37449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vert="horz" wrap="square" lIns="91440" tIns="45720" rIns="91440" bIns="45720" anchor="t"/>
          <a:lstStyle>
            <a:lvl1pPr marL="266700" lvl="0" indent="-266700" algn="l" defTabSz="685800" eaLnBrk="1" fontAlgn="base" latinLnBrk="0" hangingPunct="1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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lvl="1" indent="-266700" algn="l" defTabSz="6858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charset="0"/>
              <a:buChar char=" "/>
              <a:defRPr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alibri" panose="020F0502020204030204" charset="0"/>
              <a:buChar char="•"/>
              <a:defRPr sz="1500" b="0" i="0" u="none" kern="1200" baseline="0">
                <a:solidFill>
                  <a:srgbClr val="303030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alibri" panose="020F0502020204030204" charset="0"/>
              <a:buChar char="•"/>
              <a:defRPr sz="1300" b="0" i="0" u="none" kern="1200" baseline="0">
                <a:solidFill>
                  <a:srgbClr val="303030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alibri" panose="020F0502020204030204" charset="0"/>
              <a:buChar char="•"/>
              <a:defRPr sz="1300" b="0" i="0" u="none" kern="1200" baseline="0">
                <a:solidFill>
                  <a:srgbClr val="303030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68580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alibri" panose="020F0502020204030204" charset="0"/>
              <a:buChar char="•"/>
              <a:defRPr sz="1300" b="0" i="0" u="none" kern="1200" baseline="0">
                <a:solidFill>
                  <a:srgbClr val="303030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68580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alibri" panose="020F0502020204030204" charset="0"/>
              <a:buChar char="•"/>
              <a:defRPr sz="1300" b="0" i="0" u="none" kern="1200" baseline="0">
                <a:solidFill>
                  <a:srgbClr val="303030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68580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alibri" panose="020F0502020204030204" charset="0"/>
              <a:buChar char="•"/>
              <a:defRPr sz="1300" b="0" i="0" u="none" kern="1200" baseline="0">
                <a:solidFill>
                  <a:srgbClr val="303030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685800" eaLnBrk="1" fontAlgn="base" latinLnBrk="0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Calibri" panose="020F0502020204030204" charset="0"/>
              <a:buChar char="•"/>
              <a:defRPr sz="1300" b="0" i="0" u="none" kern="1200" baseline="0">
                <a:solidFill>
                  <a:srgbClr val="30303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1" hangingPunct="1">
              <a:lnSpc>
                <a:spcPct val="130000"/>
              </a:lnSpc>
              <a:buClr>
                <a:schemeClr val="accent1"/>
              </a:buClr>
              <a:buSzPct val="50000"/>
              <a:buFont typeface="Wingdings 3" panose="05040102010807070707" pitchFamily="18" charset="2"/>
              <a:buNone/>
            </a:pPr>
            <a:r>
              <a:rPr lang="zh-CN" altLang="en-US" sz="9600" b="1" kern="1200" dirty="0">
                <a:solidFill>
                  <a:schemeClr val="tx2">
                    <a:lumMod val="95000"/>
                  </a:schemeClr>
                </a:solidFill>
                <a:latin typeface="+mn-ea"/>
                <a:ea typeface="微软雅黑" panose="020B0503020204020204" pitchFamily="2" charset="-122"/>
                <a:cs typeface="+mn-cs"/>
              </a:rPr>
              <a:t>谢谢聆听！</a:t>
            </a:r>
            <a:endParaRPr lang="zh-CN" altLang="en-US" sz="9600" b="1" kern="1200" dirty="0">
              <a:solidFill>
                <a:schemeClr val="tx2">
                  <a:lumMod val="95000"/>
                </a:schemeClr>
              </a:solidFill>
              <a:latin typeface="+mn-ea"/>
              <a:ea typeface="微软雅黑" panose="020B0503020204020204" pitchFamily="2" charset="-122"/>
              <a:cs typeface="+mn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75" y="-141288"/>
            <a:ext cx="10277475" cy="412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763" y="3987800"/>
            <a:ext cx="1514475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5626100"/>
            <a:ext cx="5334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788" y="5749925"/>
            <a:ext cx="8763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75" y="4826000"/>
            <a:ext cx="714375" cy="126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338" y="2505075"/>
            <a:ext cx="695325" cy="1104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5" name="Group 9"/>
          <p:cNvGrpSpPr/>
          <p:nvPr/>
        </p:nvGrpSpPr>
        <p:grpSpPr>
          <a:xfrm>
            <a:off x="3460641" y="4239577"/>
            <a:ext cx="7641566" cy="1085850"/>
            <a:chOff x="0" y="0"/>
            <a:chExt cx="5910" cy="1710"/>
          </a:xfrm>
        </p:grpSpPr>
        <p:pic>
          <p:nvPicPr>
            <p:cNvPr id="2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5910" cy="17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6" name="Text Box 11"/>
            <p:cNvSpPr txBox="1"/>
            <p:nvPr/>
          </p:nvSpPr>
          <p:spPr>
            <a:xfrm>
              <a:off x="241" y="284"/>
              <a:ext cx="541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  <p:grpSp>
        <p:nvGrpSpPr>
          <p:cNvPr id="4108" name="Group 12"/>
          <p:cNvGrpSpPr/>
          <p:nvPr/>
        </p:nvGrpSpPr>
        <p:grpSpPr>
          <a:xfrm>
            <a:off x="5592401" y="2622233"/>
            <a:ext cx="5552876" cy="1085850"/>
            <a:chOff x="-144" y="657"/>
            <a:chExt cx="5910" cy="1710"/>
          </a:xfrm>
        </p:grpSpPr>
        <p:pic>
          <p:nvPicPr>
            <p:cNvPr id="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4" y="657"/>
              <a:ext cx="5910" cy="17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9" name="Text Box 14"/>
            <p:cNvSpPr txBox="1"/>
            <p:nvPr/>
          </p:nvSpPr>
          <p:spPr>
            <a:xfrm>
              <a:off x="72" y="982"/>
              <a:ext cx="5655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endPara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  <p:grpSp>
        <p:nvGrpSpPr>
          <p:cNvPr id="4111" name="Group 15"/>
          <p:cNvGrpSpPr/>
          <p:nvPr/>
        </p:nvGrpSpPr>
        <p:grpSpPr>
          <a:xfrm>
            <a:off x="5592401" y="974085"/>
            <a:ext cx="5211943" cy="1096645"/>
            <a:chOff x="0" y="312"/>
            <a:chExt cx="5910" cy="1727"/>
          </a:xfrm>
        </p:grpSpPr>
        <p:pic>
          <p:nvPicPr>
            <p:cNvPr id="4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329"/>
              <a:ext cx="5910" cy="17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2" name="Text Box 17"/>
            <p:cNvSpPr txBox="1"/>
            <p:nvPr/>
          </p:nvSpPr>
          <p:spPr>
            <a:xfrm>
              <a:off x="313" y="312"/>
              <a:ext cx="5413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125412" y="969335"/>
            <a:ext cx="5019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登录</a:t>
            </a:r>
            <a:r>
              <a:rPr lang="zh-CN" altLang="en-US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“</a:t>
            </a:r>
            <a:r>
              <a:rPr lang="zh-CN" altLang="zh-CN" sz="2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全国大学生创业服务</a:t>
            </a:r>
            <a:r>
              <a:rPr lang="zh-CN" altLang="zh-CN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网</a:t>
            </a:r>
            <a:r>
              <a:rPr lang="zh-CN" altLang="en-US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“</a:t>
            </a:r>
            <a:endParaRPr lang="en-US" altLang="zh-CN" sz="2400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r>
              <a:rPr lang="zh-CN" altLang="en-US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   </a:t>
            </a:r>
            <a:r>
              <a:rPr lang="en-US" altLang="zh-CN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https://cy.ncss.cn</a:t>
            </a:r>
            <a:endParaRPr lang="en-US" altLang="zh-CN" sz="2400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9758" y="2824143"/>
            <a:ext cx="574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关注“</a:t>
            </a:r>
            <a:r>
              <a:rPr lang="zh-CN" altLang="zh-CN" sz="2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全国大学生创业服务</a:t>
            </a:r>
            <a:r>
              <a:rPr lang="zh-CN" altLang="zh-CN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网</a:t>
            </a:r>
            <a:r>
              <a:rPr lang="zh-CN" altLang="en-US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“公众号</a:t>
            </a:r>
            <a:endParaRPr lang="zh-CN" altLang="en-US" sz="2400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95666" y="4364500"/>
            <a:ext cx="7497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关注“</a:t>
            </a:r>
            <a:r>
              <a:rPr lang="zh-CN" altLang="zh-CN" sz="2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中国‘互联网</a:t>
            </a:r>
            <a:r>
              <a:rPr lang="en-US" altLang="zh-CN" sz="2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+</a:t>
            </a:r>
            <a:r>
              <a:rPr lang="zh-CN" altLang="zh-CN" sz="2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’大学生创新创业大赛</a:t>
            </a:r>
            <a:r>
              <a:rPr lang="zh-CN" altLang="en-US" sz="2400" b="1" dirty="0" smtClean="0">
                <a:latin typeface="微软雅黑" panose="020B0503020204020204" pitchFamily="2" charset="-122"/>
                <a:ea typeface="微软雅黑" panose="020B0503020204020204" pitchFamily="2" charset="-122"/>
              </a:rPr>
              <a:t>”公众号</a:t>
            </a:r>
            <a:endParaRPr lang="zh-CN" altLang="en-US" sz="2400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1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”三种注册登录方式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80728"/>
            <a:ext cx="11380921" cy="595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5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5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34" y="980728"/>
            <a:ext cx="6936347" cy="487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779999" y="5657671"/>
            <a:ext cx="792088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请注意 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FF00"/>
                </a:solidFill>
              </a:rPr>
              <a:t>每个同学都要注册</a:t>
            </a:r>
            <a:r>
              <a:rPr lang="zh-CN" altLang="en-US" dirty="0" smtClean="0"/>
              <a:t>。</a:t>
            </a:r>
            <a:r>
              <a:rPr lang="zh-CN" altLang="en-US" dirty="0"/>
              <a:t>且完成：登录大创网</a:t>
            </a:r>
            <a:r>
              <a:rPr lang="en-US" altLang="zh-CN" dirty="0"/>
              <a:t>-</a:t>
            </a:r>
            <a:r>
              <a:rPr lang="zh-CN" altLang="en-US" dirty="0"/>
              <a:t>选择创业者身份</a:t>
            </a:r>
            <a:r>
              <a:rPr lang="en-US" altLang="zh-CN" dirty="0"/>
              <a:t>-</a:t>
            </a:r>
            <a:r>
              <a:rPr lang="zh-CN" altLang="en-US" dirty="0"/>
              <a:t>完善个人信息</a:t>
            </a:r>
            <a:r>
              <a:rPr lang="en-US" altLang="zh-CN" dirty="0"/>
              <a:t>-</a:t>
            </a:r>
            <a:r>
              <a:rPr lang="zh-CN" altLang="en-US" dirty="0"/>
              <a:t>通过学籍校验的</a:t>
            </a:r>
            <a:r>
              <a:rPr lang="zh-CN" altLang="en-US" dirty="0" smtClean="0"/>
              <a:t>步骤，必须保证信息真实有效。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5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42" y="1052736"/>
            <a:ext cx="7221871" cy="5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5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2" y="-46869"/>
            <a:ext cx="9787035" cy="690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059967" y="5517232"/>
            <a:ext cx="7920880" cy="147732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请注意 </a:t>
            </a:r>
            <a:r>
              <a:rPr lang="zh-CN" altLang="en-US" dirty="0" smtClean="0"/>
              <a:t>：一</a:t>
            </a:r>
            <a:r>
              <a:rPr lang="zh-CN" altLang="en-US" dirty="0"/>
              <a:t>个创业者账号可创建三个项目 ， 但仅允许一个项目报名参赛 （ 所创建项目名称不可与库内其他项目名称重复 ），且创建者需为项目</a:t>
            </a:r>
            <a:r>
              <a:rPr lang="zh-CN" altLang="en-US" dirty="0" smtClean="0"/>
              <a:t>创始人。在</a:t>
            </a:r>
            <a:r>
              <a:rPr lang="zh-CN" altLang="en-US" dirty="0"/>
              <a:t>系统未关闭期间可自由编辑 、 修改项目相关</a:t>
            </a:r>
            <a:r>
              <a:rPr lang="zh-CN" altLang="en-US" dirty="0" smtClean="0"/>
              <a:t>信息（</a:t>
            </a:r>
            <a:r>
              <a:rPr lang="zh-CN" altLang="en-US" dirty="0"/>
              <a:t>项目名称不可修改）</a:t>
            </a:r>
            <a:r>
              <a:rPr lang="zh-CN" altLang="en-US" dirty="0" smtClean="0"/>
              <a:t>。</a:t>
            </a:r>
            <a:r>
              <a:rPr lang="zh-CN" altLang="en-US" dirty="0">
                <a:solidFill>
                  <a:srgbClr val="FFFF00"/>
                </a:solidFill>
              </a:rPr>
              <a:t>系统关闭</a:t>
            </a:r>
            <a:r>
              <a:rPr lang="en-US" altLang="zh-CN" dirty="0">
                <a:solidFill>
                  <a:srgbClr val="FFFF00"/>
                </a:solidFill>
              </a:rPr>
              <a:t>8</a:t>
            </a:r>
            <a:r>
              <a:rPr lang="zh-CN" altLang="en-US" dirty="0">
                <a:solidFill>
                  <a:srgbClr val="FFFF00"/>
                </a:solidFill>
              </a:rPr>
              <a:t>月</a:t>
            </a:r>
            <a:r>
              <a:rPr lang="en-US" altLang="zh-CN" dirty="0">
                <a:solidFill>
                  <a:srgbClr val="FFFF00"/>
                </a:solidFill>
              </a:rPr>
              <a:t>15</a:t>
            </a:r>
            <a:r>
              <a:rPr lang="zh-CN" altLang="en-US" dirty="0">
                <a:solidFill>
                  <a:srgbClr val="FFFF00"/>
                </a:solidFill>
              </a:rPr>
              <a:t>日</a:t>
            </a:r>
            <a:endParaRPr lang="zh-CN" altLang="en-US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5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052736"/>
            <a:ext cx="8582752" cy="571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783632" y="5830407"/>
            <a:ext cx="60132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请注意 </a:t>
            </a:r>
            <a:r>
              <a:rPr lang="zh-CN" altLang="en-US" dirty="0" smtClean="0">
                <a:solidFill>
                  <a:srgbClr val="FFFF00"/>
                </a:solidFill>
              </a:rPr>
              <a:t>：如果是项目负责人，才点击创建，其他成员只需要完成前面的注册即可。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66800"/>
            <a:ext cx="8656836" cy="597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1586" y="6211669"/>
            <a:ext cx="792088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请注意 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FF00"/>
                </a:solidFill>
              </a:rPr>
              <a:t>项目名称一旦确定，将无法更改</a:t>
            </a:r>
            <a:r>
              <a:rPr lang="zh-CN" altLang="en-US" dirty="0" smtClean="0"/>
              <a:t>。请同学们务必谨记，确定名称无误后再填写。</a:t>
            </a:r>
            <a:endParaRPr lang="zh-CN" altLang="en-US" dirty="0"/>
          </a:p>
        </p:txBody>
      </p:sp>
      <p:sp>
        <p:nvSpPr>
          <p:cNvPr id="5" name="Rectangle 38"/>
          <p:cNvSpPr/>
          <p:nvPr/>
        </p:nvSpPr>
        <p:spPr>
          <a:xfrm>
            <a:off x="2444926" y="-17140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/>
          <p:nvPr/>
        </p:nvSpPr>
        <p:spPr>
          <a:xfrm>
            <a:off x="7075170" y="297180"/>
            <a:ext cx="979170" cy="485775"/>
          </a:xfrm>
          <a:prstGeom prst="rightArrow">
            <a:avLst/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lang="zh-CN" altLang="en-US" sz="6000" b="1" dirty="0">
              <a:latin typeface="Arial" panose="020B0604020202020204" pitchFamily="34" charset="0"/>
              <a:ea typeface="华康简标题宋"/>
            </a:endParaRPr>
          </a:p>
        </p:txBody>
      </p:sp>
      <p:sp>
        <p:nvSpPr>
          <p:cNvPr id="5" name="Rectangle 38"/>
          <p:cNvSpPr/>
          <p:nvPr/>
        </p:nvSpPr>
        <p:spPr>
          <a:xfrm>
            <a:off x="2407642" y="22860"/>
            <a:ext cx="7080860" cy="838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l"/>
            <a:r>
              <a:rPr lang="zh-CN" altLang="en-US" sz="3600" b="1" dirty="0" smtClean="0">
                <a:ea typeface="华康简标题宋"/>
              </a:rPr>
              <a:t>    “互联网</a:t>
            </a:r>
            <a:r>
              <a:rPr lang="en-US" altLang="zh-CN" sz="3600" b="1" dirty="0" smtClean="0">
                <a:ea typeface="华康简标题宋"/>
              </a:rPr>
              <a:t>+</a:t>
            </a:r>
            <a:r>
              <a:rPr lang="zh-CN" altLang="en-US" sz="3600" b="1" dirty="0" smtClean="0">
                <a:ea typeface="华康简标题宋"/>
              </a:rPr>
              <a:t>”注册流程</a:t>
            </a:r>
            <a:endParaRPr lang="zh-CN" altLang="en-US" sz="3600" b="1" dirty="0">
              <a:latin typeface="Arial" panose="020B0604020202020204" pitchFamily="34" charset="0"/>
              <a:ea typeface="华康简标题宋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42" y="1124744"/>
            <a:ext cx="73437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50407A27PWBG">
  <a:themeElements>
    <a:clrScheme name="">
      <a:dk1>
        <a:srgbClr val="FFFFFF"/>
      </a:dk1>
      <a:lt1>
        <a:srgbClr val="5F5F5F"/>
      </a:lt1>
      <a:dk2>
        <a:srgbClr val="FFFFFF"/>
      </a:dk2>
      <a:lt2>
        <a:srgbClr val="5F5F5F"/>
      </a:lt2>
      <a:accent1>
        <a:srgbClr val="9E7FDD"/>
      </a:accent1>
      <a:accent2>
        <a:srgbClr val="C767C2"/>
      </a:accent2>
      <a:accent3>
        <a:srgbClr val="B7B7B7"/>
      </a:accent3>
      <a:accent4>
        <a:srgbClr val="DCDCDC"/>
      </a:accent4>
      <a:accent5>
        <a:srgbClr val="CCC0EB"/>
      </a:accent5>
      <a:accent6>
        <a:srgbClr val="B25CAE"/>
      </a:accent6>
      <a:hlink>
        <a:srgbClr val="00B0F0"/>
      </a:hlink>
      <a:folHlink>
        <a:srgbClr val="AFB2B4"/>
      </a:folHlink>
    </a:clrScheme>
    <a:fontScheme name="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100000"/>
          </a:schemeClr>
        </a:solidFill>
        <a:ln w="9525" cap="flat" cmpd="sng">
          <a:solidFill>
            <a:schemeClr val="tx1"/>
          </a:solidFill>
          <a:prstDash val="solid"/>
          <a:miter/>
          <a:headEnd type="none" w="med" len="med"/>
          <a:tailEnd type="none" w="med" len="med"/>
        </a:ln>
      </a:spPr>
      <a:bodyPr vert="horz" wrap="none" anchor="ctr"/>
      <a:lstStyle>
        <a:defPPr algn="ctr">
          <a:defRPr lang="zh-CN" altLang="en-US" sz="6000" b="1" dirty="0">
            <a:latin typeface="Arial" panose="020B0604020202020204" pitchFamily="34" charset="0"/>
            <a:ea typeface="华康简标题宋"/>
          </a:defRPr>
        </a:defPPr>
      </a:lstStyle>
    </a:spDef>
  </a:objectDefaults>
  <a:extraClrSchemeLst>
    <a:extraClrScheme>
      <a:clrScheme name="">
        <a:dk1>
          <a:srgbClr val="FFFFFF"/>
        </a:dk1>
        <a:lt1>
          <a:srgbClr val="5F5F5F"/>
        </a:lt1>
        <a:dk2>
          <a:srgbClr val="FFFFFF"/>
        </a:dk2>
        <a:lt2>
          <a:srgbClr val="5F5F5F"/>
        </a:lt2>
        <a:accent1>
          <a:srgbClr val="9E7FDD"/>
        </a:accent1>
        <a:accent2>
          <a:srgbClr val="C767C2"/>
        </a:accent2>
        <a:accent3>
          <a:srgbClr val="B7B7B7"/>
        </a:accent3>
        <a:accent4>
          <a:srgbClr val="DCDCDC"/>
        </a:accent4>
        <a:accent5>
          <a:srgbClr val="CCC0EB"/>
        </a:accent5>
        <a:accent6>
          <a:srgbClr val="B25CA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WPS 演示</Application>
  <PresentationFormat>自定义</PresentationFormat>
  <Paragraphs>69</Paragraphs>
  <Slides>18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华康简标题宋</vt:lpstr>
      <vt:lpstr>华文彩云</vt:lpstr>
      <vt:lpstr>Wingdings 2</vt:lpstr>
      <vt:lpstr>Calibri</vt:lpstr>
      <vt:lpstr>DengXian</vt:lpstr>
      <vt:lpstr>黑体</vt:lpstr>
      <vt:lpstr>微软雅黑</vt:lpstr>
      <vt:lpstr>Wingdings 3</vt:lpstr>
      <vt:lpstr>Arial Unicode MS</vt:lpstr>
      <vt:lpstr>幼圆</vt:lpstr>
      <vt:lpstr>Castellar</vt:lpstr>
      <vt:lpstr>A000120150407A27PWBG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1111111</cp:lastModifiedBy>
  <cp:revision>52</cp:revision>
  <dcterms:created xsi:type="dcterms:W3CDTF">2012-12-15T17:09:00Z</dcterms:created>
  <dcterms:modified xsi:type="dcterms:W3CDTF">2020-06-15T03:20:29Z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